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sldIdLst>
    <p:sldId id="256" r:id="rId2"/>
    <p:sldId id="257" r:id="rId3"/>
    <p:sldId id="258" r:id="rId4"/>
    <p:sldId id="260" r:id="rId5"/>
    <p:sldId id="262" r:id="rId6"/>
    <p:sldId id="263" r:id="rId7"/>
    <p:sldId id="266" r:id="rId8"/>
    <p:sldId id="264" r:id="rId9"/>
    <p:sldId id="261" r:id="rId10"/>
    <p:sldId id="267"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1" d="100"/>
          <a:sy n="91" d="100"/>
        </p:scale>
        <p:origin x="-104" y="-3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09/01/15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pPr/>
              <a:t>09/01/15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B955F9-81EA-47C5-8059-9E5C2B437C70}" type="datetime1">
              <a:rPr lang="en-US" smtClean="0"/>
              <a:pPr/>
              <a:t>09/01/15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09/01/15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09/01/15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09/01/15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0D295D-4A77-4DEB-B04C-9F4282A8BC04}" type="datetime1">
              <a:rPr lang="en-US" smtClean="0"/>
              <a:pPr/>
              <a:t>09/01/15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pPr/>
              <a:t>09/01/15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09/01/15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09/01/15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09/01/15</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09/01/15</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92720"/>
            <a:ext cx="7543800" cy="1053961"/>
          </a:xfrm>
        </p:spPr>
        <p:txBody>
          <a:bodyPr/>
          <a:lstStyle/>
          <a:p>
            <a:r>
              <a:rPr lang="en-US" dirty="0" err="1"/>
              <a:t>Rasburicase</a:t>
            </a:r>
            <a:r>
              <a:rPr lang="en-US" dirty="0"/>
              <a:t> </a:t>
            </a:r>
          </a:p>
        </p:txBody>
      </p:sp>
      <p:sp>
        <p:nvSpPr>
          <p:cNvPr id="3" name="Subtitle 2"/>
          <p:cNvSpPr>
            <a:spLocks noGrp="1"/>
          </p:cNvSpPr>
          <p:nvPr>
            <p:ph type="subTitle" idx="1"/>
          </p:nvPr>
        </p:nvSpPr>
        <p:spPr>
          <a:xfrm>
            <a:off x="685799" y="3299696"/>
            <a:ext cx="6869007" cy="2339104"/>
          </a:xfrm>
        </p:spPr>
        <p:txBody>
          <a:bodyPr/>
          <a:lstStyle/>
          <a:p>
            <a:r>
              <a:rPr lang="en-US" b="1" dirty="0" err="1" smtClean="0">
                <a:solidFill>
                  <a:srgbClr val="2F2B20"/>
                </a:solidFill>
              </a:rPr>
              <a:t>Drugbank</a:t>
            </a:r>
            <a:r>
              <a:rPr lang="en-US" b="1" dirty="0" smtClean="0">
                <a:solidFill>
                  <a:srgbClr val="2F2B20"/>
                </a:solidFill>
              </a:rPr>
              <a:t> ID:  </a:t>
            </a:r>
            <a:r>
              <a:rPr lang="en-US" dirty="0">
                <a:solidFill>
                  <a:srgbClr val="2F2B20"/>
                </a:solidFill>
              </a:rPr>
              <a:t>DB00049</a:t>
            </a:r>
            <a:r>
              <a:rPr lang="en-US" dirty="0">
                <a:solidFill>
                  <a:srgbClr val="2F2B20"/>
                </a:solidFill>
              </a:rPr>
              <a:t> </a:t>
            </a:r>
            <a:endParaRPr lang="en-US" dirty="0" smtClean="0">
              <a:solidFill>
                <a:srgbClr val="2F2B20"/>
              </a:solidFill>
            </a:endParaRPr>
          </a:p>
          <a:p>
            <a:r>
              <a:rPr lang="en-US" b="1" dirty="0">
                <a:solidFill>
                  <a:srgbClr val="2F2B20"/>
                </a:solidFill>
              </a:rPr>
              <a:t>Protein chemical </a:t>
            </a:r>
            <a:r>
              <a:rPr lang="en-US" b="1" dirty="0" smtClean="0">
                <a:solidFill>
                  <a:srgbClr val="2F2B20"/>
                </a:solidFill>
              </a:rPr>
              <a:t>formula : </a:t>
            </a:r>
            <a:r>
              <a:rPr lang="en-US" dirty="0" smtClean="0">
                <a:solidFill>
                  <a:srgbClr val="2F2B20"/>
                </a:solidFill>
              </a:rPr>
              <a:t>C</a:t>
            </a:r>
            <a:r>
              <a:rPr lang="en-US" baseline="-25000" dirty="0" smtClean="0">
                <a:solidFill>
                  <a:srgbClr val="2F2B20"/>
                </a:solidFill>
              </a:rPr>
              <a:t>1521</a:t>
            </a:r>
            <a:r>
              <a:rPr lang="en-US" dirty="0" smtClean="0">
                <a:solidFill>
                  <a:srgbClr val="2F2B20"/>
                </a:solidFill>
              </a:rPr>
              <a:t>H</a:t>
            </a:r>
            <a:r>
              <a:rPr lang="en-US" baseline="-25000" dirty="0" smtClean="0">
                <a:solidFill>
                  <a:srgbClr val="2F2B20"/>
                </a:solidFill>
              </a:rPr>
              <a:t>2381</a:t>
            </a:r>
            <a:r>
              <a:rPr lang="en-US" dirty="0" smtClean="0">
                <a:solidFill>
                  <a:srgbClr val="2F2B20"/>
                </a:solidFill>
              </a:rPr>
              <a:t>N</a:t>
            </a:r>
            <a:r>
              <a:rPr lang="en-US" baseline="-25000" dirty="0" smtClean="0">
                <a:solidFill>
                  <a:srgbClr val="2F2B20"/>
                </a:solidFill>
              </a:rPr>
              <a:t>417</a:t>
            </a:r>
            <a:r>
              <a:rPr lang="en-US" dirty="0" smtClean="0">
                <a:solidFill>
                  <a:srgbClr val="2F2B20"/>
                </a:solidFill>
              </a:rPr>
              <a:t>O</a:t>
            </a:r>
            <a:r>
              <a:rPr lang="en-US" baseline="-25000" dirty="0" smtClean="0">
                <a:solidFill>
                  <a:srgbClr val="2F2B20"/>
                </a:solidFill>
              </a:rPr>
              <a:t>461</a:t>
            </a:r>
            <a:r>
              <a:rPr lang="en-US" dirty="0" smtClean="0">
                <a:solidFill>
                  <a:srgbClr val="2F2B20"/>
                </a:solidFill>
              </a:rPr>
              <a:t>S</a:t>
            </a:r>
            <a:r>
              <a:rPr lang="en-US" baseline="-25000" dirty="0" smtClean="0">
                <a:solidFill>
                  <a:srgbClr val="2F2B20"/>
                </a:solidFill>
              </a:rPr>
              <a:t>7</a:t>
            </a:r>
          </a:p>
          <a:p>
            <a:r>
              <a:rPr lang="en-US" b="1" dirty="0" smtClean="0">
                <a:solidFill>
                  <a:srgbClr val="2F2B20"/>
                </a:solidFill>
              </a:rPr>
              <a:t>Protein </a:t>
            </a:r>
            <a:r>
              <a:rPr lang="en-US" b="1" dirty="0">
                <a:solidFill>
                  <a:srgbClr val="2F2B20"/>
                </a:solidFill>
              </a:rPr>
              <a:t>average </a:t>
            </a:r>
            <a:r>
              <a:rPr lang="en-US" b="1" dirty="0" smtClean="0">
                <a:solidFill>
                  <a:srgbClr val="2F2B20"/>
                </a:solidFill>
              </a:rPr>
              <a:t>weight : </a:t>
            </a:r>
            <a:r>
              <a:rPr lang="en-US" dirty="0" smtClean="0">
                <a:solidFill>
                  <a:srgbClr val="2F2B20"/>
                </a:solidFill>
              </a:rPr>
              <a:t>34109.5000</a:t>
            </a:r>
          </a:p>
          <a:p>
            <a:r>
              <a:rPr lang="en-US" b="1" dirty="0">
                <a:solidFill>
                  <a:srgbClr val="2F2B20"/>
                </a:solidFill>
              </a:rPr>
              <a:t>Half-life</a:t>
            </a:r>
            <a:r>
              <a:rPr lang="en-US" dirty="0">
                <a:solidFill>
                  <a:srgbClr val="2F2B20"/>
                </a:solidFill>
              </a:rPr>
              <a:t> </a:t>
            </a:r>
            <a:r>
              <a:rPr lang="en-US" dirty="0" smtClean="0">
                <a:solidFill>
                  <a:srgbClr val="2F2B20"/>
                </a:solidFill>
              </a:rPr>
              <a:t> : </a:t>
            </a:r>
            <a:r>
              <a:rPr lang="en-US" dirty="0">
                <a:solidFill>
                  <a:srgbClr val="2F2B20"/>
                </a:solidFill>
              </a:rPr>
              <a:t>18 hours</a:t>
            </a:r>
            <a:r>
              <a:rPr lang="en-US" dirty="0">
                <a:solidFill>
                  <a:srgbClr val="2F2B20"/>
                </a:solidFill>
              </a:rPr>
              <a:t> </a:t>
            </a:r>
          </a:p>
          <a:p>
            <a:endParaRPr lang="en-US" dirty="0">
              <a:solidFill>
                <a:srgbClr val="2F2B20"/>
              </a:solidFill>
            </a:endParaRPr>
          </a:p>
        </p:txBody>
      </p:sp>
    </p:spTree>
    <p:extLst>
      <p:ext uri="{BB962C8B-B14F-4D97-AF65-F5344CB8AC3E}">
        <p14:creationId xmlns:p14="http://schemas.microsoft.com/office/powerpoint/2010/main" val="2086809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5145" y="334962"/>
            <a:ext cx="7812055" cy="6065838"/>
          </a:xfrm>
        </p:spPr>
        <p:txBody>
          <a:bodyPr/>
          <a:lstStyle/>
          <a:p>
            <a:pPr marL="114300" indent="0">
              <a:buNone/>
            </a:pPr>
            <a:r>
              <a:rPr lang="en-US" b="1" dirty="0" err="1"/>
              <a:t>Refrence</a:t>
            </a:r>
            <a:r>
              <a:rPr lang="en-US" dirty="0"/>
              <a:t> </a:t>
            </a:r>
            <a:endParaRPr lang="en-US" dirty="0" smtClean="0"/>
          </a:p>
          <a:p>
            <a:pPr marL="114300" indent="0">
              <a:buNone/>
            </a:pPr>
            <a:r>
              <a:rPr lang="en-US" sz="1600" dirty="0"/>
              <a:t>http://</a:t>
            </a:r>
            <a:r>
              <a:rPr lang="en-US" sz="1600" dirty="0" err="1"/>
              <a:t>www.elitek.us</a:t>
            </a:r>
            <a:r>
              <a:rPr lang="en-US" sz="1600" dirty="0"/>
              <a:t>/   </a:t>
            </a:r>
            <a:endParaRPr lang="en-US" sz="1600" dirty="0" smtClean="0"/>
          </a:p>
          <a:p>
            <a:pPr marL="114300" indent="0">
              <a:buNone/>
            </a:pPr>
            <a:r>
              <a:rPr lang="en-US" sz="1600" dirty="0" smtClean="0"/>
              <a:t>http</a:t>
            </a:r>
            <a:r>
              <a:rPr lang="en-US" sz="1600" dirty="0"/>
              <a:t>://</a:t>
            </a:r>
            <a:r>
              <a:rPr lang="en-US" sz="1600" dirty="0" err="1"/>
              <a:t>www.drugs.com</a:t>
            </a:r>
            <a:r>
              <a:rPr lang="en-US" sz="1600" dirty="0"/>
              <a:t>/cdi/</a:t>
            </a:r>
            <a:r>
              <a:rPr lang="en-US" sz="1600" dirty="0" err="1"/>
              <a:t>elitek.html</a:t>
            </a:r>
            <a:r>
              <a:rPr lang="en-US" sz="1600" dirty="0"/>
              <a:t> </a:t>
            </a:r>
            <a:endParaRPr lang="en-US" sz="1600" dirty="0" smtClean="0"/>
          </a:p>
          <a:p>
            <a:pPr marL="114300" indent="0">
              <a:buNone/>
            </a:pPr>
            <a:r>
              <a:rPr lang="en-US" sz="1600" dirty="0" smtClean="0"/>
              <a:t>http</a:t>
            </a:r>
            <a:r>
              <a:rPr lang="en-US" sz="1600" dirty="0"/>
              <a:t>://</a:t>
            </a:r>
            <a:r>
              <a:rPr lang="en-US" sz="1600" dirty="0" err="1"/>
              <a:t>www.rxlist.com</a:t>
            </a:r>
            <a:r>
              <a:rPr lang="en-US" sz="1600" dirty="0"/>
              <a:t>/</a:t>
            </a:r>
            <a:r>
              <a:rPr lang="en-US" sz="1600" dirty="0" err="1"/>
              <a:t>elitek-drug.htm</a:t>
            </a:r>
            <a:r>
              <a:rPr lang="en-US" sz="1600" dirty="0"/>
              <a:t> </a:t>
            </a:r>
            <a:endParaRPr lang="en-US" sz="1600" dirty="0" smtClean="0"/>
          </a:p>
          <a:p>
            <a:pPr marL="114300" indent="0">
              <a:buNone/>
            </a:pPr>
            <a:r>
              <a:rPr lang="en-US" sz="1600" dirty="0" smtClean="0"/>
              <a:t>http</a:t>
            </a:r>
            <a:r>
              <a:rPr lang="en-US" sz="1600" dirty="0"/>
              <a:t>://</a:t>
            </a:r>
            <a:r>
              <a:rPr lang="en-US" sz="1600" dirty="0" err="1"/>
              <a:t>www.ncbi.nlm.nih.gov</a:t>
            </a:r>
            <a:r>
              <a:rPr lang="en-US" sz="1600" dirty="0"/>
              <a:t>/</a:t>
            </a:r>
            <a:r>
              <a:rPr lang="en-US" sz="1600" dirty="0" err="1"/>
              <a:t>pubmed</a:t>
            </a:r>
            <a:r>
              <a:rPr lang="en-US" sz="1600" dirty="0"/>
              <a:t>/15493120 </a:t>
            </a:r>
            <a:endParaRPr lang="en-US" sz="1600" dirty="0" smtClean="0"/>
          </a:p>
          <a:p>
            <a:pPr marL="114300" indent="0">
              <a:buNone/>
            </a:pPr>
            <a:r>
              <a:rPr lang="en-US" sz="1600" dirty="0" smtClean="0"/>
              <a:t>http</a:t>
            </a:r>
            <a:r>
              <a:rPr lang="en-US" sz="1600" dirty="0"/>
              <a:t>://</a:t>
            </a:r>
            <a:r>
              <a:rPr lang="en-US" sz="1600" dirty="0" err="1"/>
              <a:t>www.medicines.org.uk</a:t>
            </a:r>
            <a:r>
              <a:rPr lang="en-US" sz="1600" dirty="0"/>
              <a:t>/</a:t>
            </a:r>
            <a:r>
              <a:rPr lang="en-US" sz="1600" dirty="0" err="1"/>
              <a:t>emc</a:t>
            </a:r>
            <a:r>
              <a:rPr lang="en-US" sz="1600" dirty="0"/>
              <a:t>/medicine/4604 </a:t>
            </a:r>
            <a:endParaRPr lang="en-US" sz="1600" dirty="0" smtClean="0"/>
          </a:p>
          <a:p>
            <a:pPr marL="114300" indent="0">
              <a:buNone/>
            </a:pPr>
            <a:r>
              <a:rPr lang="en-US" sz="1600" dirty="0" smtClean="0"/>
              <a:t>http</a:t>
            </a:r>
            <a:r>
              <a:rPr lang="en-US" sz="1600" dirty="0"/>
              <a:t>://</a:t>
            </a:r>
            <a:r>
              <a:rPr lang="en-US" sz="1600" dirty="0" err="1"/>
              <a:t>www.drugs.com</a:t>
            </a:r>
            <a:r>
              <a:rPr lang="en-US" sz="1600" dirty="0"/>
              <a:t>/</a:t>
            </a:r>
            <a:r>
              <a:rPr lang="en-US" sz="1600" dirty="0" err="1"/>
              <a:t>uk</a:t>
            </a:r>
            <a:r>
              <a:rPr lang="en-US" sz="1600" dirty="0"/>
              <a:t>/</a:t>
            </a:r>
            <a:r>
              <a:rPr lang="en-US" sz="1600" dirty="0" err="1"/>
              <a:t>fasturtec.html</a:t>
            </a:r>
            <a:r>
              <a:rPr lang="en-US" sz="1600" dirty="0"/>
              <a:t> </a:t>
            </a:r>
          </a:p>
        </p:txBody>
      </p:sp>
    </p:spTree>
    <p:extLst>
      <p:ext uri="{BB962C8B-B14F-4D97-AF65-F5344CB8AC3E}">
        <p14:creationId xmlns:p14="http://schemas.microsoft.com/office/powerpoint/2010/main" val="2749982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325" y="307049"/>
            <a:ext cx="7867875" cy="6093751"/>
          </a:xfrm>
        </p:spPr>
        <p:txBody>
          <a:bodyPr/>
          <a:lstStyle/>
          <a:p>
            <a:pPr marL="114300" indent="0">
              <a:lnSpc>
                <a:spcPct val="150000"/>
              </a:lnSpc>
              <a:buNone/>
            </a:pPr>
            <a:r>
              <a:rPr lang="en-US" b="1" dirty="0"/>
              <a:t>Description</a:t>
            </a:r>
            <a:r>
              <a:rPr lang="en-US" dirty="0"/>
              <a:t> </a:t>
            </a:r>
            <a:endParaRPr lang="en-US" dirty="0" smtClean="0"/>
          </a:p>
          <a:p>
            <a:pPr marL="114300" indent="0">
              <a:lnSpc>
                <a:spcPct val="150000"/>
              </a:lnSpc>
              <a:buNone/>
            </a:pPr>
            <a:r>
              <a:rPr lang="en-US" sz="1600" dirty="0" err="1"/>
              <a:t>Rasburicase</a:t>
            </a:r>
            <a:r>
              <a:rPr lang="en-US" sz="1600" dirty="0"/>
              <a:t> is a recombinant </a:t>
            </a:r>
            <a:r>
              <a:rPr lang="en-US" sz="1600" dirty="0" err="1"/>
              <a:t>urate</a:t>
            </a:r>
            <a:r>
              <a:rPr lang="en-US" sz="1600" dirty="0"/>
              <a:t>-oxidase enzyme produced by a genetically modified </a:t>
            </a:r>
            <a:r>
              <a:rPr lang="en-US" sz="1600" i="1" dirty="0" smtClean="0"/>
              <a:t>Saccharomyces </a:t>
            </a:r>
            <a:r>
              <a:rPr lang="en-US" sz="1600" i="1" dirty="0" err="1" smtClean="0"/>
              <a:t>cerevisiae</a:t>
            </a:r>
            <a:r>
              <a:rPr lang="en-US" sz="1600" i="1" dirty="0" smtClean="0"/>
              <a:t> </a:t>
            </a:r>
            <a:r>
              <a:rPr lang="en-US" sz="1600" dirty="0" smtClean="0"/>
              <a:t> </a:t>
            </a:r>
            <a:r>
              <a:rPr lang="en-US" sz="1600" dirty="0"/>
              <a:t>strain. The </a:t>
            </a:r>
            <a:r>
              <a:rPr lang="en-US" sz="1600" dirty="0" err="1"/>
              <a:t>cDNA</a:t>
            </a:r>
            <a:r>
              <a:rPr lang="en-US" sz="1600" dirty="0"/>
              <a:t> coding for </a:t>
            </a:r>
            <a:r>
              <a:rPr lang="en-US" sz="1600" dirty="0" err="1"/>
              <a:t>rasburicase</a:t>
            </a:r>
            <a:r>
              <a:rPr lang="en-US" sz="1600" dirty="0"/>
              <a:t> was cloned from a strain of </a:t>
            </a:r>
            <a:r>
              <a:rPr lang="en-US" sz="1600" i="1" dirty="0" err="1" smtClean="0"/>
              <a:t>Aspergillus</a:t>
            </a:r>
            <a:r>
              <a:rPr lang="en-US" sz="1600" i="1" dirty="0" smtClean="0"/>
              <a:t> </a:t>
            </a:r>
            <a:r>
              <a:rPr lang="en-US" sz="1600" i="1" dirty="0" err="1" smtClean="0"/>
              <a:t>flavus</a:t>
            </a:r>
            <a:r>
              <a:rPr lang="en-US" sz="1600" i="1" dirty="0" smtClean="0"/>
              <a:t> .</a:t>
            </a:r>
          </a:p>
          <a:p>
            <a:pPr marL="114300" indent="0">
              <a:lnSpc>
                <a:spcPct val="150000"/>
              </a:lnSpc>
              <a:buNone/>
            </a:pPr>
            <a:r>
              <a:rPr lang="en-US" b="1" dirty="0"/>
              <a:t>Indication</a:t>
            </a:r>
            <a:r>
              <a:rPr lang="en-US" dirty="0"/>
              <a:t> </a:t>
            </a:r>
            <a:endParaRPr lang="en-US" dirty="0" smtClean="0"/>
          </a:p>
          <a:p>
            <a:pPr marL="114300" indent="0">
              <a:lnSpc>
                <a:spcPct val="150000"/>
              </a:lnSpc>
              <a:buNone/>
            </a:pPr>
            <a:r>
              <a:rPr lang="en-US" sz="1600" dirty="0"/>
              <a:t>For treatment of </a:t>
            </a:r>
            <a:r>
              <a:rPr lang="en-US" sz="1600" dirty="0" err="1"/>
              <a:t>hyperuricemia</a:t>
            </a:r>
            <a:r>
              <a:rPr lang="en-US" sz="1600" dirty="0"/>
              <a:t>, reduces elevated plasma uric acid levels (from chemotherapy)</a:t>
            </a:r>
            <a:r>
              <a:rPr lang="en-US" sz="1600" dirty="0"/>
              <a:t> </a:t>
            </a:r>
            <a:endParaRPr lang="en-US" sz="1600" dirty="0" smtClean="0"/>
          </a:p>
          <a:p>
            <a:pPr marL="114300" indent="0">
              <a:lnSpc>
                <a:spcPct val="150000"/>
              </a:lnSpc>
              <a:buNone/>
            </a:pPr>
            <a:r>
              <a:rPr lang="en-US" b="1" dirty="0"/>
              <a:t>Pharmacodynamics</a:t>
            </a:r>
            <a:r>
              <a:rPr lang="en-US" dirty="0"/>
              <a:t> </a:t>
            </a:r>
            <a:endParaRPr lang="en-US" dirty="0" smtClean="0"/>
          </a:p>
          <a:p>
            <a:pPr marL="114300" indent="0">
              <a:lnSpc>
                <a:spcPct val="150000"/>
              </a:lnSpc>
              <a:buNone/>
            </a:pPr>
            <a:r>
              <a:rPr lang="en-US" sz="1600" dirty="0"/>
              <a:t>Drugs used to treat </a:t>
            </a:r>
            <a:r>
              <a:rPr lang="en-US" sz="1600" dirty="0" err="1"/>
              <a:t>lympohoid</a:t>
            </a:r>
            <a:r>
              <a:rPr lang="en-US" sz="1600" dirty="0"/>
              <a:t> leukemia, non-Hodgkin's lymphoma and acute </a:t>
            </a:r>
            <a:r>
              <a:rPr lang="en-US" sz="1600" dirty="0" err="1"/>
              <a:t>myelogenous</a:t>
            </a:r>
            <a:r>
              <a:rPr lang="en-US" sz="1600" dirty="0"/>
              <a:t> leukemia often lead to the accumulation of toxic plasma levels of purine metabolites (i.e. uric acid). The injection of </a:t>
            </a:r>
            <a:r>
              <a:rPr lang="en-US" sz="1600" dirty="0" err="1"/>
              <a:t>rasburicase</a:t>
            </a:r>
            <a:r>
              <a:rPr lang="en-US" sz="1600" dirty="0"/>
              <a:t> reduces levels of uric acid and mitigates the toxic effects of chemotherapy induced tumor </a:t>
            </a:r>
            <a:r>
              <a:rPr lang="en-US" sz="1600" dirty="0" err="1"/>
              <a:t>lysis</a:t>
            </a:r>
            <a:r>
              <a:rPr lang="en-US" sz="1600" dirty="0"/>
              <a:t>.</a:t>
            </a:r>
            <a:r>
              <a:rPr lang="en-US" sz="1600" dirty="0"/>
              <a:t> </a:t>
            </a:r>
          </a:p>
        </p:txBody>
      </p:sp>
    </p:spTree>
    <p:extLst>
      <p:ext uri="{BB962C8B-B14F-4D97-AF65-F5344CB8AC3E}">
        <p14:creationId xmlns:p14="http://schemas.microsoft.com/office/powerpoint/2010/main" val="1666955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3280" y="390789"/>
            <a:ext cx="7853920" cy="6336366"/>
          </a:xfrm>
        </p:spPr>
        <p:txBody>
          <a:bodyPr>
            <a:normAutofit/>
          </a:bodyPr>
          <a:lstStyle/>
          <a:p>
            <a:pPr marL="114300" indent="0">
              <a:lnSpc>
                <a:spcPct val="150000"/>
              </a:lnSpc>
              <a:buNone/>
            </a:pPr>
            <a:r>
              <a:rPr lang="en-US" b="1" dirty="0"/>
              <a:t>Mechanism Of Action</a:t>
            </a:r>
            <a:r>
              <a:rPr lang="en-US" dirty="0"/>
              <a:t> </a:t>
            </a:r>
            <a:endParaRPr lang="en-US" dirty="0" smtClean="0"/>
          </a:p>
          <a:p>
            <a:pPr marL="114300" indent="0">
              <a:lnSpc>
                <a:spcPct val="150000"/>
              </a:lnSpc>
              <a:buNone/>
            </a:pPr>
            <a:r>
              <a:rPr lang="en-US" sz="1600" dirty="0" err="1"/>
              <a:t>Rasburicase</a:t>
            </a:r>
            <a:r>
              <a:rPr lang="en-US" sz="1600" dirty="0"/>
              <a:t> catalyzes enzymatic oxidation of uric acid into an inactive and soluble metabolite (</a:t>
            </a:r>
            <a:r>
              <a:rPr lang="en-US" sz="1600" dirty="0" err="1"/>
              <a:t>allantoin</a:t>
            </a:r>
            <a:r>
              <a:rPr lang="en-US" sz="1600" dirty="0"/>
              <a:t>).</a:t>
            </a:r>
            <a:r>
              <a:rPr lang="en-US" sz="1600" dirty="0"/>
              <a:t> </a:t>
            </a:r>
            <a:endParaRPr lang="en-US" sz="1600" dirty="0" smtClean="0"/>
          </a:p>
          <a:p>
            <a:pPr marL="114300" indent="0">
              <a:lnSpc>
                <a:spcPct val="150000"/>
              </a:lnSpc>
              <a:buNone/>
            </a:pPr>
            <a:r>
              <a:rPr lang="en-US" b="1" dirty="0"/>
              <a:t>Volume of Distribution</a:t>
            </a:r>
            <a:r>
              <a:rPr lang="en-US" dirty="0"/>
              <a:t> </a:t>
            </a:r>
            <a:endParaRPr lang="en-US" dirty="0" smtClean="0"/>
          </a:p>
          <a:p>
            <a:pPr>
              <a:lnSpc>
                <a:spcPct val="150000"/>
              </a:lnSpc>
              <a:buFontTx/>
              <a:buChar char="•"/>
            </a:pPr>
            <a:r>
              <a:rPr lang="en-US" sz="1600" dirty="0" smtClean="0"/>
              <a:t>110 </a:t>
            </a:r>
            <a:r>
              <a:rPr lang="en-US" sz="1600" dirty="0"/>
              <a:t>to 127 mL/kg [pediatric patients</a:t>
            </a:r>
            <a:r>
              <a:rPr lang="en-US" sz="1600" dirty="0" smtClean="0"/>
              <a:t>]</a:t>
            </a:r>
          </a:p>
          <a:p>
            <a:pPr>
              <a:lnSpc>
                <a:spcPct val="150000"/>
              </a:lnSpc>
              <a:buFontTx/>
              <a:buChar char="•"/>
            </a:pPr>
            <a:r>
              <a:rPr lang="en-US" sz="1600" dirty="0" smtClean="0"/>
              <a:t> </a:t>
            </a:r>
            <a:r>
              <a:rPr lang="en-US" sz="1600" dirty="0"/>
              <a:t>75.8 to 138 mL/kg [adult patients]</a:t>
            </a:r>
            <a:r>
              <a:rPr lang="en-US" sz="1600" dirty="0"/>
              <a:t> </a:t>
            </a:r>
            <a:endParaRPr lang="en-US" sz="1600" dirty="0" smtClean="0"/>
          </a:p>
          <a:p>
            <a:pPr marL="114300" indent="0">
              <a:lnSpc>
                <a:spcPct val="150000"/>
              </a:lnSpc>
              <a:buNone/>
            </a:pPr>
            <a:r>
              <a:rPr lang="en-US" b="1" dirty="0" smtClean="0"/>
              <a:t>Categories</a:t>
            </a:r>
            <a:r>
              <a:rPr lang="en-US" dirty="0" smtClean="0"/>
              <a:t> </a:t>
            </a:r>
          </a:p>
          <a:p>
            <a:pPr marL="114300" indent="0">
              <a:lnSpc>
                <a:spcPct val="150000"/>
              </a:lnSpc>
              <a:buNone/>
            </a:pPr>
            <a:r>
              <a:rPr lang="en-US" sz="1600" dirty="0"/>
              <a:t>Gout Suppressants </a:t>
            </a:r>
            <a:r>
              <a:rPr lang="en-US" sz="1600" dirty="0" smtClean="0"/>
              <a:t> and  </a:t>
            </a:r>
            <a:r>
              <a:rPr lang="en-US" sz="1600" dirty="0" err="1" smtClean="0"/>
              <a:t>Antihyperuricemic</a:t>
            </a:r>
            <a:r>
              <a:rPr lang="en-US" sz="1600" dirty="0" smtClean="0"/>
              <a:t> </a:t>
            </a:r>
            <a:r>
              <a:rPr lang="en-US" sz="1600" dirty="0"/>
              <a:t>Agents </a:t>
            </a:r>
            <a:endParaRPr lang="en-US" sz="1600" dirty="0" smtClean="0"/>
          </a:p>
          <a:p>
            <a:pPr marL="114300" indent="0">
              <a:lnSpc>
                <a:spcPct val="150000"/>
              </a:lnSpc>
              <a:buNone/>
            </a:pPr>
            <a:r>
              <a:rPr lang="en-US" b="1" dirty="0"/>
              <a:t>Affected Organism</a:t>
            </a:r>
            <a:r>
              <a:rPr lang="en-US" dirty="0"/>
              <a:t> </a:t>
            </a:r>
            <a:endParaRPr lang="en-US" dirty="0" smtClean="0"/>
          </a:p>
          <a:p>
            <a:pPr marL="114300" indent="0">
              <a:lnSpc>
                <a:spcPct val="150000"/>
              </a:lnSpc>
              <a:buNone/>
            </a:pPr>
            <a:r>
              <a:rPr lang="en-US" sz="1600" dirty="0"/>
              <a:t>Humans and other mammals</a:t>
            </a:r>
            <a:r>
              <a:rPr lang="en-US" sz="1600" dirty="0"/>
              <a:t> </a:t>
            </a:r>
            <a:endParaRPr lang="en-US" sz="1600" dirty="0" smtClean="0"/>
          </a:p>
          <a:p>
            <a:pPr marL="114300" indent="0">
              <a:buNone/>
            </a:pPr>
            <a:r>
              <a:rPr lang="en-US" b="1" dirty="0"/>
              <a:t>Patents</a:t>
            </a:r>
            <a:r>
              <a:rPr lang="en-US" dirty="0"/>
              <a:t> </a:t>
            </a:r>
          </a:p>
          <a:p>
            <a:pPr marL="114300" indent="0">
              <a:buNone/>
            </a:pPr>
            <a:r>
              <a:rPr lang="en-US" sz="1600" dirty="0"/>
              <a:t>Country		Patent Number	Approved		Expires </a:t>
            </a:r>
          </a:p>
          <a:p>
            <a:pPr marL="114300" indent="0">
              <a:buNone/>
            </a:pPr>
            <a:r>
              <a:rPr lang="en-US" sz="1600" dirty="0"/>
              <a:t>Canada		2175971		2003-12-30	2016-05-07</a:t>
            </a:r>
          </a:p>
          <a:p>
            <a:pPr marL="114300" indent="0">
              <a:buNone/>
            </a:pPr>
            <a:r>
              <a:rPr lang="en-US" sz="1600" dirty="0"/>
              <a:t>Canada		2148537		2002-07-16	2015-05-03</a:t>
            </a:r>
          </a:p>
          <a:p>
            <a:pPr marL="114300" indent="0">
              <a:lnSpc>
                <a:spcPct val="150000"/>
              </a:lnSpc>
              <a:buNone/>
            </a:pPr>
            <a:endParaRPr lang="en-US" sz="1600" dirty="0"/>
          </a:p>
          <a:p>
            <a:pPr marL="114300" indent="0">
              <a:buNone/>
            </a:pPr>
            <a:endParaRPr lang="en-US" dirty="0"/>
          </a:p>
        </p:txBody>
      </p:sp>
    </p:spTree>
    <p:extLst>
      <p:ext uri="{BB962C8B-B14F-4D97-AF65-F5344CB8AC3E}">
        <p14:creationId xmlns:p14="http://schemas.microsoft.com/office/powerpoint/2010/main" val="3452560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190" y="167481"/>
            <a:ext cx="7826010" cy="6233319"/>
          </a:xfrm>
        </p:spPr>
        <p:txBody>
          <a:bodyPr/>
          <a:lstStyle/>
          <a:p>
            <a:pPr marL="114300" indent="0">
              <a:buNone/>
            </a:pPr>
            <a:r>
              <a:rPr lang="en-US" b="1" dirty="0"/>
              <a:t>Sequence</a:t>
            </a:r>
            <a:r>
              <a:rPr lang="en-US" dirty="0"/>
              <a:t> </a:t>
            </a:r>
            <a:endParaRPr lang="en-US" dirty="0" smtClean="0"/>
          </a:p>
          <a:p>
            <a:pPr marL="114300" indent="0">
              <a:lnSpc>
                <a:spcPct val="150000"/>
              </a:lnSpc>
              <a:buNone/>
            </a:pPr>
            <a:r>
              <a:rPr lang="en-US" sz="1600" dirty="0" smtClean="0"/>
              <a:t>SAVKAARYGKDNVRVYKVHKDEKTGVQTVYEMTVCVLLEGEIETSYTKADNSVIVATDSIKNTIYITAKQNPVTPPELFGSILGTHFIEKYNHIHAAHVNIVCHRWTRMDIDGKPHPHSFIRDSEEKRNVQVDVVEGKGIDIKSSLSGLTVLKSTNSQFWGFLRDEYTTLKETWDRILSTDVDATWQWKNFSGLQEVRSHVPKFDATWATAREVTLKTFAEDNSASVQATMYKMAEQILARQQLIETVEYSLPNKHYFEIDLSWHKGLQNTGKNAEVFAPQSDPNGLIKCTVGRSSLKSKL </a:t>
            </a:r>
          </a:p>
          <a:p>
            <a:pPr marL="114300" indent="0">
              <a:lnSpc>
                <a:spcPct val="150000"/>
              </a:lnSpc>
              <a:buNone/>
            </a:pPr>
            <a:r>
              <a:rPr lang="en-US" b="1" dirty="0"/>
              <a:t>Targets</a:t>
            </a:r>
            <a:r>
              <a:rPr lang="en-US" dirty="0"/>
              <a:t> </a:t>
            </a:r>
            <a:r>
              <a:rPr lang="en-US" dirty="0" smtClean="0"/>
              <a:t>:  </a:t>
            </a:r>
          </a:p>
          <a:p>
            <a:pPr marL="114300" indent="0">
              <a:lnSpc>
                <a:spcPct val="150000"/>
              </a:lnSpc>
              <a:buNone/>
            </a:pPr>
            <a:r>
              <a:rPr lang="en-US" sz="1600" dirty="0"/>
              <a:t>Uric acid</a:t>
            </a:r>
            <a:r>
              <a:rPr lang="en-US" sz="1600" dirty="0"/>
              <a:t> </a:t>
            </a:r>
          </a:p>
        </p:txBody>
      </p:sp>
    </p:spTree>
    <p:extLst>
      <p:ext uri="{BB962C8B-B14F-4D97-AF65-F5344CB8AC3E}">
        <p14:creationId xmlns:p14="http://schemas.microsoft.com/office/powerpoint/2010/main" val="1414411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3280" y="167481"/>
            <a:ext cx="8010158" cy="6233319"/>
          </a:xfrm>
        </p:spPr>
        <p:txBody>
          <a:bodyPr/>
          <a:lstStyle/>
          <a:p>
            <a:pPr marL="114300" indent="0">
              <a:buNone/>
            </a:pPr>
            <a:r>
              <a:rPr lang="en-US" b="1" dirty="0"/>
              <a:t>Brands</a:t>
            </a:r>
            <a:r>
              <a:rPr lang="en-US" dirty="0"/>
              <a:t> </a:t>
            </a:r>
            <a:r>
              <a:rPr lang="en-US" dirty="0" smtClean="0"/>
              <a:t>: </a:t>
            </a:r>
            <a:r>
              <a:rPr lang="en-US" sz="1600" dirty="0" err="1" smtClean="0"/>
              <a:t>Elitek</a:t>
            </a:r>
            <a:r>
              <a:rPr lang="en-US" sz="1600" dirty="0" smtClean="0"/>
              <a:t> </a:t>
            </a:r>
          </a:p>
          <a:p>
            <a:pPr marL="114300" indent="0">
              <a:buNone/>
            </a:pPr>
            <a:r>
              <a:rPr lang="en-US" b="1" dirty="0"/>
              <a:t>Company</a:t>
            </a:r>
            <a:r>
              <a:rPr lang="en-US" dirty="0"/>
              <a:t> </a:t>
            </a:r>
            <a:r>
              <a:rPr lang="en-US" dirty="0" smtClean="0"/>
              <a:t>:  </a:t>
            </a:r>
            <a:r>
              <a:rPr lang="en-US" sz="1600" dirty="0" err="1"/>
              <a:t>Sanofi-Synthelabo</a:t>
            </a:r>
            <a:r>
              <a:rPr lang="en-US" sz="1600" dirty="0"/>
              <a:t> </a:t>
            </a:r>
            <a:r>
              <a:rPr lang="en-US" sz="1600" dirty="0" err="1"/>
              <a:t>Inc</a:t>
            </a:r>
            <a:r>
              <a:rPr lang="en-US" sz="1600" dirty="0"/>
              <a:t> </a:t>
            </a:r>
            <a:endParaRPr lang="en-US" sz="1600" dirty="0" smtClean="0"/>
          </a:p>
          <a:p>
            <a:pPr marL="114300" indent="0">
              <a:buNone/>
            </a:pPr>
            <a:r>
              <a:rPr lang="en-US" b="1" dirty="0"/>
              <a:t>Description</a:t>
            </a:r>
            <a:r>
              <a:rPr lang="en-US" dirty="0"/>
              <a:t> </a:t>
            </a:r>
            <a:r>
              <a:rPr lang="en-US" dirty="0" smtClean="0"/>
              <a:t>:  </a:t>
            </a:r>
            <a:r>
              <a:rPr lang="en-US" sz="1600" dirty="0" err="1"/>
              <a:t>Elitek</a:t>
            </a:r>
            <a:r>
              <a:rPr lang="en-US" sz="1600" dirty="0"/>
              <a:t> (</a:t>
            </a:r>
            <a:r>
              <a:rPr lang="en-US" sz="1600" dirty="0" err="1"/>
              <a:t>rasburicase</a:t>
            </a:r>
            <a:r>
              <a:rPr lang="en-US" sz="1600" dirty="0"/>
              <a:t>) is a recombinant </a:t>
            </a:r>
            <a:r>
              <a:rPr lang="en-US" sz="1600" dirty="0" err="1"/>
              <a:t>urate</a:t>
            </a:r>
            <a:r>
              <a:rPr lang="en-US" sz="1600" dirty="0"/>
              <a:t>-oxidase produced by a genetically modified Saccharomyces </a:t>
            </a:r>
            <a:r>
              <a:rPr lang="en-US" sz="1600" dirty="0" err="1"/>
              <a:t>cerevisiae</a:t>
            </a:r>
            <a:r>
              <a:rPr lang="en-US" sz="1600" dirty="0"/>
              <a:t> strain. The </a:t>
            </a:r>
            <a:r>
              <a:rPr lang="en-US" sz="1600" dirty="0" err="1"/>
              <a:t>cDNA</a:t>
            </a:r>
            <a:r>
              <a:rPr lang="en-US" sz="1600" dirty="0"/>
              <a:t> coding for </a:t>
            </a:r>
            <a:r>
              <a:rPr lang="en-US" sz="1600" dirty="0" err="1"/>
              <a:t>rasburicase</a:t>
            </a:r>
            <a:r>
              <a:rPr lang="en-US" sz="1600" dirty="0"/>
              <a:t> was cloned from a strain of </a:t>
            </a:r>
            <a:r>
              <a:rPr lang="en-US" sz="1600" dirty="0" err="1"/>
              <a:t>Aspergillus</a:t>
            </a:r>
            <a:r>
              <a:rPr lang="en-US" sz="1600" dirty="0"/>
              <a:t> </a:t>
            </a:r>
            <a:r>
              <a:rPr lang="en-US" sz="1600" dirty="0" err="1"/>
              <a:t>flavus</a:t>
            </a:r>
            <a:r>
              <a:rPr lang="en-US" sz="1600" dirty="0"/>
              <a:t>.</a:t>
            </a:r>
            <a:br>
              <a:rPr lang="en-US" sz="1600" dirty="0"/>
            </a:br>
            <a:r>
              <a:rPr lang="en-US" sz="1600" dirty="0" smtClean="0"/>
              <a:t>	</a:t>
            </a:r>
            <a:r>
              <a:rPr lang="en-US" sz="1600" dirty="0" err="1" smtClean="0"/>
              <a:t>Rasburicase</a:t>
            </a:r>
            <a:r>
              <a:rPr lang="en-US" sz="1600" dirty="0" smtClean="0"/>
              <a:t> </a:t>
            </a:r>
            <a:r>
              <a:rPr lang="en-US" sz="1600" dirty="0"/>
              <a:t>is a </a:t>
            </a:r>
            <a:r>
              <a:rPr lang="en-US" sz="1600" dirty="0" err="1"/>
              <a:t>tetrameric</a:t>
            </a:r>
            <a:r>
              <a:rPr lang="en-US" sz="1600" dirty="0"/>
              <a:t> protein with identical subunits. Each subunit is made up of a single 301 amino acid polypeptide chain with a molecular mass of about 34 </a:t>
            </a:r>
            <a:r>
              <a:rPr lang="en-US" sz="1600" dirty="0" err="1"/>
              <a:t>kDa</a:t>
            </a:r>
            <a:r>
              <a:rPr lang="en-US" sz="1600" dirty="0"/>
              <a:t>.</a:t>
            </a:r>
            <a:r>
              <a:rPr lang="en-US" sz="1600" dirty="0"/>
              <a:t> </a:t>
            </a:r>
            <a:endParaRPr lang="en-US" sz="1600" dirty="0" smtClean="0"/>
          </a:p>
          <a:p>
            <a:pPr marL="114300" indent="0">
              <a:buNone/>
            </a:pPr>
            <a:r>
              <a:rPr lang="en-US" b="1" dirty="0"/>
              <a:t>Used For/Prescribed for</a:t>
            </a:r>
            <a:r>
              <a:rPr lang="en-US" dirty="0"/>
              <a:t> </a:t>
            </a:r>
            <a:r>
              <a:rPr lang="en-US" dirty="0" smtClean="0"/>
              <a:t>: </a:t>
            </a:r>
            <a:r>
              <a:rPr lang="en-US" sz="1600" dirty="0"/>
              <a:t>It is used for preventing high blood levels of uric acid from occurring in patients with certain types of cancer (</a:t>
            </a:r>
            <a:r>
              <a:rPr lang="en-US" sz="1600" dirty="0" err="1"/>
              <a:t>eg</a:t>
            </a:r>
            <a:r>
              <a:rPr lang="en-US" sz="1600" dirty="0"/>
              <a:t>, leukemia, lymphoma, solid malignant tumors) who are receiving cancer chemotherapy treatment.</a:t>
            </a:r>
            <a:r>
              <a:rPr lang="en-US" sz="1600" dirty="0"/>
              <a:t> </a:t>
            </a:r>
            <a:endParaRPr lang="en-US" sz="1600" dirty="0" smtClean="0"/>
          </a:p>
          <a:p>
            <a:pPr marL="114300" indent="0">
              <a:buNone/>
            </a:pPr>
            <a:r>
              <a:rPr lang="en-US" b="1" dirty="0"/>
              <a:t>Formulation</a:t>
            </a:r>
            <a:r>
              <a:rPr lang="en-US" dirty="0"/>
              <a:t> :  </a:t>
            </a:r>
            <a:r>
              <a:rPr lang="en-US" sz="1600" dirty="0" err="1"/>
              <a:t>Elitek</a:t>
            </a:r>
            <a:r>
              <a:rPr lang="en-US" sz="1600" dirty="0"/>
              <a:t> (</a:t>
            </a:r>
            <a:r>
              <a:rPr lang="en-US" sz="1600" dirty="0" err="1"/>
              <a:t>rasburicase</a:t>
            </a:r>
            <a:r>
              <a:rPr lang="en-US" sz="1600" dirty="0"/>
              <a:t>) is supplied in 3 mL and 10 mL colorless, glass vials containing </a:t>
            </a:r>
            <a:r>
              <a:rPr lang="en-US" sz="1600" dirty="0" err="1"/>
              <a:t>rasburicase</a:t>
            </a:r>
            <a:r>
              <a:rPr lang="en-US" sz="1600" dirty="0"/>
              <a:t> at a concentration of 1.5 mg/mL after reconstitution.</a:t>
            </a:r>
            <a:br>
              <a:rPr lang="en-US" sz="1600" dirty="0"/>
            </a:br>
            <a:r>
              <a:rPr lang="en-US" sz="1600" dirty="0"/>
              <a:t>	</a:t>
            </a:r>
            <a:r>
              <a:rPr lang="en-US" sz="1600" dirty="0" err="1"/>
              <a:t>Elitek</a:t>
            </a:r>
            <a:r>
              <a:rPr lang="en-US" sz="1600" dirty="0"/>
              <a:t> 1.5 mg presentation contains 1.5 mg </a:t>
            </a:r>
            <a:r>
              <a:rPr lang="en-US" sz="1600" dirty="0" err="1"/>
              <a:t>rasburicase</a:t>
            </a:r>
            <a:r>
              <a:rPr lang="en-US" sz="1600" dirty="0"/>
              <a:t>, 10.6 mg </a:t>
            </a:r>
            <a:r>
              <a:rPr lang="en-US" sz="1600" dirty="0" err="1"/>
              <a:t>mannitol</a:t>
            </a:r>
            <a:r>
              <a:rPr lang="en-US" sz="1600" dirty="0"/>
              <a:t>, 15.9 mg L-alanine, between 12.6 and 14.3 mg of dibasic sodium phosphate (lyophilized powder), and a diluent (1 mL Water for Injection, USP, and 1 mg </a:t>
            </a:r>
            <a:r>
              <a:rPr lang="en-US" sz="1600" dirty="0" err="1"/>
              <a:t>Poloxamer</a:t>
            </a:r>
            <a:r>
              <a:rPr lang="en-US" sz="1600" dirty="0"/>
              <a:t> 188).	</a:t>
            </a:r>
            <a:br>
              <a:rPr lang="en-US" sz="1600" dirty="0"/>
            </a:br>
            <a:r>
              <a:rPr lang="en-US" sz="1600" dirty="0"/>
              <a:t>	</a:t>
            </a:r>
            <a:r>
              <a:rPr lang="en-US" sz="1600" dirty="0" err="1"/>
              <a:t>Elitek</a:t>
            </a:r>
            <a:r>
              <a:rPr lang="en-US" sz="1600" dirty="0"/>
              <a:t> 7.5 mg presentation contains 7.5 mg of </a:t>
            </a:r>
            <a:r>
              <a:rPr lang="en-US" sz="1600" dirty="0" err="1"/>
              <a:t>rasburicase</a:t>
            </a:r>
            <a:r>
              <a:rPr lang="en-US" sz="1600" dirty="0"/>
              <a:t>, 53 mg </a:t>
            </a:r>
            <a:r>
              <a:rPr lang="en-US" sz="1600" dirty="0" err="1"/>
              <a:t>mannitol</a:t>
            </a:r>
            <a:r>
              <a:rPr lang="en-US" sz="1600" dirty="0"/>
              <a:t>, 79.5 mg L-alanine, and between 63 and 71.5 mg dibasic sodium phosphate (lyophilized powder) and a diluent (5 mL Water for Injection, USP, and 5 mg </a:t>
            </a:r>
            <a:r>
              <a:rPr lang="en-US" sz="1600" dirty="0" err="1"/>
              <a:t>Poloxamer</a:t>
            </a:r>
            <a:r>
              <a:rPr lang="en-US" sz="1600" dirty="0"/>
              <a:t> 188). </a:t>
            </a:r>
            <a:endParaRPr lang="en-US" sz="1600" dirty="0" smtClean="0"/>
          </a:p>
          <a:p>
            <a:pPr marL="114300" indent="0">
              <a:buNone/>
            </a:pPr>
            <a:endParaRPr lang="en-US" sz="1600" dirty="0"/>
          </a:p>
        </p:txBody>
      </p:sp>
    </p:spTree>
    <p:extLst>
      <p:ext uri="{BB962C8B-B14F-4D97-AF65-F5344CB8AC3E}">
        <p14:creationId xmlns:p14="http://schemas.microsoft.com/office/powerpoint/2010/main" val="212406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9550" y="293092"/>
            <a:ext cx="7937650" cy="6107708"/>
          </a:xfrm>
        </p:spPr>
        <p:txBody>
          <a:bodyPr>
            <a:normAutofit/>
          </a:bodyPr>
          <a:lstStyle/>
          <a:p>
            <a:pPr marL="114300" indent="0">
              <a:buNone/>
            </a:pPr>
            <a:endParaRPr lang="en-US" sz="1600" dirty="0" smtClean="0"/>
          </a:p>
          <a:p>
            <a:pPr marL="114300" indent="0">
              <a:buNone/>
            </a:pPr>
            <a:r>
              <a:rPr lang="en-US" b="1" dirty="0"/>
              <a:t>Form</a:t>
            </a:r>
            <a:r>
              <a:rPr lang="en-US" dirty="0"/>
              <a:t> </a:t>
            </a:r>
            <a:r>
              <a:rPr lang="en-US" dirty="0" smtClean="0"/>
              <a:t> : </a:t>
            </a:r>
            <a:r>
              <a:rPr lang="en-US" dirty="0"/>
              <a:t> </a:t>
            </a:r>
            <a:r>
              <a:rPr lang="en-US" sz="1600" dirty="0"/>
              <a:t>sterile, white to off-white, lyophilized powder</a:t>
            </a:r>
            <a:r>
              <a:rPr lang="en-US" sz="1600" dirty="0"/>
              <a:t> </a:t>
            </a:r>
            <a:endParaRPr lang="en-US" sz="1600" dirty="0" smtClean="0"/>
          </a:p>
          <a:p>
            <a:pPr marL="114300" indent="0">
              <a:buNone/>
            </a:pPr>
            <a:r>
              <a:rPr lang="en-US" b="1" dirty="0"/>
              <a:t>Route of administration</a:t>
            </a:r>
            <a:r>
              <a:rPr lang="en-US" dirty="0"/>
              <a:t> </a:t>
            </a:r>
            <a:r>
              <a:rPr lang="en-US" dirty="0" smtClean="0"/>
              <a:t> :  </a:t>
            </a:r>
            <a:r>
              <a:rPr lang="en-US" sz="1600" dirty="0"/>
              <a:t>intravenous administration </a:t>
            </a:r>
            <a:endParaRPr lang="en-US" sz="1600" dirty="0" smtClean="0"/>
          </a:p>
          <a:p>
            <a:pPr marL="114300" indent="0">
              <a:buNone/>
            </a:pPr>
            <a:r>
              <a:rPr lang="en-US" b="1" dirty="0"/>
              <a:t>Dosage </a:t>
            </a:r>
            <a:r>
              <a:rPr lang="en-US" b="1" dirty="0" smtClean="0"/>
              <a:t> :  </a:t>
            </a:r>
            <a:r>
              <a:rPr lang="en-US" sz="1600" dirty="0"/>
              <a:t>The recommended dose of </a:t>
            </a:r>
            <a:r>
              <a:rPr lang="en-US" sz="1600" dirty="0" err="1"/>
              <a:t>Elitek</a:t>
            </a:r>
            <a:r>
              <a:rPr lang="en-US" sz="1600" dirty="0"/>
              <a:t> (</a:t>
            </a:r>
            <a:r>
              <a:rPr lang="en-US" sz="1600" dirty="0" err="1"/>
              <a:t>rasburicase</a:t>
            </a:r>
            <a:r>
              <a:rPr lang="en-US" sz="1600" dirty="0"/>
              <a:t>) is 0.2 mg/kg as a 30 minute intravenous infusion daily for up to 5 days. Dosing beyond 5 days or administration of more than one course is not recommended</a:t>
            </a:r>
            <a:r>
              <a:rPr lang="en-US" sz="1600" dirty="0" smtClean="0"/>
              <a:t>.</a:t>
            </a:r>
            <a:endParaRPr lang="en-US" sz="1600" b="1" dirty="0" smtClean="0"/>
          </a:p>
          <a:p>
            <a:pPr marL="114300" indent="0">
              <a:buNone/>
            </a:pPr>
            <a:r>
              <a:rPr lang="en-US" b="1" dirty="0"/>
              <a:t>Contraindication</a:t>
            </a:r>
            <a:r>
              <a:rPr lang="en-US" dirty="0"/>
              <a:t> </a:t>
            </a:r>
            <a:r>
              <a:rPr lang="en-US" dirty="0" smtClean="0"/>
              <a:t>: </a:t>
            </a:r>
            <a:r>
              <a:rPr lang="en-US" sz="1600" dirty="0"/>
              <a:t>in a </a:t>
            </a:r>
            <a:r>
              <a:rPr lang="en-US" sz="1600" dirty="0" err="1"/>
              <a:t>pateint</a:t>
            </a:r>
            <a:r>
              <a:rPr lang="en-US" sz="1600" dirty="0"/>
              <a:t> with history of </a:t>
            </a:r>
            <a:r>
              <a:rPr lang="en-US" sz="1600" dirty="0" err="1"/>
              <a:t>anaphylaxic</a:t>
            </a:r>
            <a:r>
              <a:rPr lang="en-US" sz="1600" dirty="0"/>
              <a:t> or severe hypersensitivity, </a:t>
            </a:r>
            <a:r>
              <a:rPr lang="en-US" sz="1600" dirty="0" err="1"/>
              <a:t>individulas</a:t>
            </a:r>
            <a:r>
              <a:rPr lang="en-US" sz="1600" dirty="0"/>
              <a:t> deficient in glucose -6-phosphate dehydrogenase. </a:t>
            </a:r>
            <a:endParaRPr lang="en-US" sz="1600" dirty="0" smtClean="0"/>
          </a:p>
          <a:p>
            <a:pPr marL="114300" indent="0">
              <a:buNone/>
            </a:pPr>
            <a:r>
              <a:rPr lang="en-US" b="1" dirty="0"/>
              <a:t>Side effects</a:t>
            </a:r>
            <a:r>
              <a:rPr lang="en-US" dirty="0"/>
              <a:t> </a:t>
            </a:r>
            <a:r>
              <a:rPr lang="en-US" dirty="0" smtClean="0"/>
              <a:t>:  </a:t>
            </a:r>
            <a:r>
              <a:rPr lang="en-US" dirty="0"/>
              <a:t> </a:t>
            </a:r>
            <a:r>
              <a:rPr lang="en-US" sz="1600" dirty="0"/>
              <a:t>SEVERE side effects occur:</a:t>
            </a:r>
            <a:br>
              <a:rPr lang="en-US" sz="1600" dirty="0"/>
            </a:br>
            <a:r>
              <a:rPr lang="en-US" sz="1600" dirty="0" smtClean="0"/>
              <a:t>    </a:t>
            </a:r>
            <a:r>
              <a:rPr lang="en-US" sz="1600" dirty="0"/>
              <a:t>Severe allergic reactions (rash; hives; itching; difficulty breathing; tightness in the chest; swelling of the mouth, face, lips, or tongue); blue or gray skin color; chest pain; chills; coughing up blood; dark urine; fever; irregular heartbeat; numbness or tingling of the skin; persistent sore throat; severe dizziness; shortness of breath, trouble breathing, or wheezing; swelling of the hands or feet; weakness; yellowing of the eyes and skin.</a:t>
            </a:r>
            <a:br>
              <a:rPr lang="en-US" sz="1600" dirty="0"/>
            </a:br>
            <a:endParaRPr lang="en-US" sz="1600" dirty="0"/>
          </a:p>
        </p:txBody>
      </p:sp>
    </p:spTree>
    <p:extLst>
      <p:ext uri="{BB962C8B-B14F-4D97-AF65-F5344CB8AC3E}">
        <p14:creationId xmlns:p14="http://schemas.microsoft.com/office/powerpoint/2010/main" val="1376100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460" y="321005"/>
            <a:ext cx="7909740" cy="6079795"/>
          </a:xfrm>
        </p:spPr>
        <p:txBody>
          <a:bodyPr>
            <a:normAutofit/>
          </a:bodyPr>
          <a:lstStyle/>
          <a:p>
            <a:pPr marL="114300" indent="0">
              <a:buNone/>
            </a:pPr>
            <a:r>
              <a:rPr lang="en-US" b="1" dirty="0"/>
              <a:t>Drug Interaction </a:t>
            </a:r>
            <a:r>
              <a:rPr lang="en-US" b="1" dirty="0" smtClean="0"/>
              <a:t>:</a:t>
            </a:r>
            <a:r>
              <a:rPr lang="en-US" dirty="0" smtClean="0"/>
              <a:t> </a:t>
            </a:r>
            <a:r>
              <a:rPr lang="en-US" sz="1700" dirty="0"/>
              <a:t>A total of 7 drugs (15 brand and generic names) are known to interact with </a:t>
            </a:r>
            <a:r>
              <a:rPr lang="en-US" sz="1700" dirty="0" err="1"/>
              <a:t>Elitek</a:t>
            </a:r>
            <a:r>
              <a:rPr lang="en-US" sz="1700" dirty="0"/>
              <a:t> (</a:t>
            </a:r>
            <a:r>
              <a:rPr lang="en-US" sz="1700" dirty="0" err="1"/>
              <a:t>rasburicase</a:t>
            </a:r>
            <a:r>
              <a:rPr lang="en-US" sz="1700" dirty="0"/>
              <a:t>). among which  6 major drug interactions (13 brand and generic names) and 1 moderate drug interactions (2 brand and generic names).  Major Drug Interactions are :     </a:t>
            </a:r>
            <a:endParaRPr lang="en-US" sz="1700" dirty="0" smtClean="0"/>
          </a:p>
          <a:p>
            <a:pPr marL="114300" indent="0">
              <a:buNone/>
            </a:pPr>
            <a:r>
              <a:rPr lang="en-US" sz="1700" dirty="0" smtClean="0"/>
              <a:t>amyl </a:t>
            </a:r>
            <a:r>
              <a:rPr lang="en-US" sz="1700" dirty="0"/>
              <a:t>nitrite / sodium nitrite / sodium thiosulfate</a:t>
            </a:r>
            <a:br>
              <a:rPr lang="en-US" sz="1700" dirty="0"/>
            </a:br>
            <a:r>
              <a:rPr lang="en-US" sz="1700" dirty="0"/>
              <a:t>    </a:t>
            </a:r>
            <a:r>
              <a:rPr lang="en-US" sz="1700" dirty="0" err="1"/>
              <a:t>Citanest</a:t>
            </a:r>
            <a:r>
              <a:rPr lang="en-US" sz="1700" dirty="0"/>
              <a:t> Forte (epinephrine / </a:t>
            </a:r>
            <a:r>
              <a:rPr lang="en-US" sz="1700" dirty="0" err="1"/>
              <a:t>prilocaine</a:t>
            </a:r>
            <a:r>
              <a:rPr lang="en-US" sz="1700" dirty="0"/>
              <a:t>)</a:t>
            </a:r>
            <a:br>
              <a:rPr lang="en-US" sz="1700" dirty="0"/>
            </a:br>
            <a:r>
              <a:rPr lang="en-US" sz="1700" dirty="0"/>
              <a:t>    </a:t>
            </a:r>
            <a:r>
              <a:rPr lang="en-US" sz="1700" dirty="0" err="1"/>
              <a:t>Citanest</a:t>
            </a:r>
            <a:r>
              <a:rPr lang="en-US" sz="1700" dirty="0"/>
              <a:t> </a:t>
            </a:r>
            <a:r>
              <a:rPr lang="en-US" sz="1700" dirty="0" err="1"/>
              <a:t>HCl</a:t>
            </a:r>
            <a:r>
              <a:rPr lang="en-US" sz="1700" dirty="0"/>
              <a:t> Plain (</a:t>
            </a:r>
            <a:r>
              <a:rPr lang="en-US" sz="1700" dirty="0" err="1"/>
              <a:t>prilocaine</a:t>
            </a:r>
            <a:r>
              <a:rPr lang="en-US" sz="1700" dirty="0"/>
              <a:t>)</a:t>
            </a:r>
            <a:br>
              <a:rPr lang="en-US" sz="1700" dirty="0"/>
            </a:br>
            <a:r>
              <a:rPr lang="en-US" sz="1700" dirty="0"/>
              <a:t>    Cyanide Antidote Kit (amyl nitrite / sodium nitrite / sodium thiosulfate)</a:t>
            </a:r>
            <a:br>
              <a:rPr lang="en-US" sz="1700" dirty="0"/>
            </a:br>
            <a:r>
              <a:rPr lang="en-US" sz="1700" dirty="0"/>
              <a:t>    </a:t>
            </a:r>
            <a:r>
              <a:rPr lang="en-US" sz="1700" dirty="0" err="1"/>
              <a:t>Emla</a:t>
            </a:r>
            <a:r>
              <a:rPr lang="en-US" sz="1700" dirty="0"/>
              <a:t> (</a:t>
            </a:r>
            <a:r>
              <a:rPr lang="en-US" sz="1700" dirty="0" err="1"/>
              <a:t>lidocaine</a:t>
            </a:r>
            <a:r>
              <a:rPr lang="en-US" sz="1700" dirty="0"/>
              <a:t> / </a:t>
            </a:r>
            <a:r>
              <a:rPr lang="en-US" sz="1700" dirty="0" err="1"/>
              <a:t>prilocaine</a:t>
            </a:r>
            <a:r>
              <a:rPr lang="en-US" sz="1700" dirty="0"/>
              <a:t> topical)</a:t>
            </a:r>
            <a:br>
              <a:rPr lang="en-US" sz="1700" dirty="0"/>
            </a:br>
            <a:r>
              <a:rPr lang="en-US" sz="1700" dirty="0"/>
              <a:t>    </a:t>
            </a:r>
            <a:r>
              <a:rPr lang="en-US" sz="1700" dirty="0" err="1"/>
              <a:t>Emla</a:t>
            </a:r>
            <a:r>
              <a:rPr lang="en-US" sz="1700" dirty="0"/>
              <a:t> Anesthetic Disc (</a:t>
            </a:r>
            <a:r>
              <a:rPr lang="en-US" sz="1700" dirty="0" err="1"/>
              <a:t>lidocaine</a:t>
            </a:r>
            <a:r>
              <a:rPr lang="en-US" sz="1700" dirty="0"/>
              <a:t> / </a:t>
            </a:r>
            <a:r>
              <a:rPr lang="en-US" sz="1700" dirty="0" err="1"/>
              <a:t>prilocaine</a:t>
            </a:r>
            <a:r>
              <a:rPr lang="en-US" sz="1700" dirty="0"/>
              <a:t> topical)</a:t>
            </a:r>
            <a:br>
              <a:rPr lang="en-US" sz="1700" dirty="0"/>
            </a:br>
            <a:r>
              <a:rPr lang="en-US" sz="1700" dirty="0"/>
              <a:t>    epinephrine / </a:t>
            </a:r>
            <a:r>
              <a:rPr lang="en-US" sz="1700" dirty="0" err="1"/>
              <a:t>prilocaine</a:t>
            </a:r>
            <a:r>
              <a:rPr lang="en-US" sz="1700" dirty="0"/>
              <a:t/>
            </a:r>
            <a:br>
              <a:rPr lang="en-US" sz="1700" dirty="0"/>
            </a:br>
            <a:r>
              <a:rPr lang="en-US" sz="1700" dirty="0"/>
              <a:t>    </a:t>
            </a:r>
            <a:r>
              <a:rPr lang="en-US" sz="1700" dirty="0" err="1"/>
              <a:t>lidocaine</a:t>
            </a:r>
            <a:r>
              <a:rPr lang="en-US" sz="1700" dirty="0"/>
              <a:t> / </a:t>
            </a:r>
            <a:r>
              <a:rPr lang="en-US" sz="1700" dirty="0" err="1"/>
              <a:t>prilocaine</a:t>
            </a:r>
            <a:r>
              <a:rPr lang="en-US" sz="1700" dirty="0"/>
              <a:t> topical</a:t>
            </a:r>
            <a:br>
              <a:rPr lang="en-US" sz="1700" dirty="0"/>
            </a:br>
            <a:r>
              <a:rPr lang="en-US" sz="1700" dirty="0"/>
              <a:t>    </a:t>
            </a:r>
            <a:r>
              <a:rPr lang="en-US" sz="1700" dirty="0" err="1"/>
              <a:t>Nithiodote</a:t>
            </a:r>
            <a:r>
              <a:rPr lang="en-US" sz="1700" dirty="0"/>
              <a:t> (sodium nitrite / sodium thiosulfate)</a:t>
            </a:r>
            <a:br>
              <a:rPr lang="en-US" sz="1700" dirty="0"/>
            </a:br>
            <a:r>
              <a:rPr lang="en-US" sz="1700" dirty="0"/>
              <a:t>    </a:t>
            </a:r>
            <a:r>
              <a:rPr lang="en-US" sz="1700" dirty="0" err="1"/>
              <a:t>Oraqix</a:t>
            </a:r>
            <a:r>
              <a:rPr lang="en-US" sz="1700" dirty="0"/>
              <a:t> (</a:t>
            </a:r>
            <a:r>
              <a:rPr lang="en-US" sz="1700" dirty="0" err="1"/>
              <a:t>lidocaine</a:t>
            </a:r>
            <a:r>
              <a:rPr lang="en-US" sz="1700" dirty="0"/>
              <a:t> / </a:t>
            </a:r>
            <a:r>
              <a:rPr lang="en-US" sz="1700" dirty="0" err="1"/>
              <a:t>prilocaine</a:t>
            </a:r>
            <a:r>
              <a:rPr lang="en-US" sz="1700" dirty="0"/>
              <a:t> topical)</a:t>
            </a:r>
            <a:br>
              <a:rPr lang="en-US" sz="1700" dirty="0"/>
            </a:br>
            <a:r>
              <a:rPr lang="en-US" sz="1700" dirty="0"/>
              <a:t>    </a:t>
            </a:r>
            <a:r>
              <a:rPr lang="en-US" sz="1700" dirty="0" err="1"/>
              <a:t>prilocaine</a:t>
            </a:r>
            <a:r>
              <a:rPr lang="en-US" sz="1700" dirty="0"/>
              <a:t/>
            </a:r>
            <a:br>
              <a:rPr lang="en-US" sz="1700" dirty="0"/>
            </a:br>
            <a:r>
              <a:rPr lang="en-US" sz="1700" dirty="0"/>
              <a:t>    sodium nitrite</a:t>
            </a:r>
            <a:br>
              <a:rPr lang="en-US" sz="1700" dirty="0"/>
            </a:br>
            <a:r>
              <a:rPr lang="en-US" sz="1700" dirty="0"/>
              <a:t>    sodium nitrite / sodium thiosulfate</a:t>
            </a:r>
            <a:br>
              <a:rPr lang="en-US" sz="1700" dirty="0"/>
            </a:br>
            <a:r>
              <a:rPr lang="en-US" sz="1700" dirty="0"/>
              <a:t/>
            </a:r>
            <a:br>
              <a:rPr lang="en-US" sz="1700" dirty="0"/>
            </a:br>
            <a:r>
              <a:rPr lang="en-US" sz="1700" dirty="0"/>
              <a:t>Minor Drug Interaction </a:t>
            </a:r>
            <a:r>
              <a:rPr lang="en-US" sz="1700" dirty="0" smtClean="0"/>
              <a:t>;</a:t>
            </a:r>
          </a:p>
          <a:p>
            <a:pPr marL="114300" indent="0">
              <a:buNone/>
            </a:pPr>
            <a:r>
              <a:rPr lang="en-US" sz="1700" dirty="0" smtClean="0"/>
              <a:t> </a:t>
            </a:r>
            <a:r>
              <a:rPr lang="en-US" sz="1700" dirty="0" err="1"/>
              <a:t>idelalisib</a:t>
            </a:r>
            <a:r>
              <a:rPr lang="en-US" sz="1700" dirty="0"/>
              <a:t/>
            </a:r>
            <a:br>
              <a:rPr lang="en-US" sz="1700" dirty="0"/>
            </a:br>
            <a:r>
              <a:rPr lang="en-US" sz="1700" dirty="0" err="1"/>
              <a:t>Zydelig</a:t>
            </a:r>
            <a:r>
              <a:rPr lang="en-US" sz="1700" dirty="0"/>
              <a:t> (</a:t>
            </a:r>
            <a:r>
              <a:rPr lang="en-US" sz="1700" dirty="0" err="1"/>
              <a:t>idelalisib</a:t>
            </a:r>
            <a:r>
              <a:rPr lang="en-US" sz="1700" dirty="0"/>
              <a:t>)</a:t>
            </a:r>
            <a:r>
              <a:rPr lang="en-US" sz="1700" dirty="0"/>
              <a:t> </a:t>
            </a:r>
            <a:endParaRPr lang="en-US" sz="1700" b="1" dirty="0" smtClean="0"/>
          </a:p>
        </p:txBody>
      </p:sp>
    </p:spTree>
    <p:extLst>
      <p:ext uri="{BB962C8B-B14F-4D97-AF65-F5344CB8AC3E}">
        <p14:creationId xmlns:p14="http://schemas.microsoft.com/office/powerpoint/2010/main" val="1812575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3505" y="167481"/>
            <a:ext cx="8372987" cy="6545718"/>
          </a:xfrm>
        </p:spPr>
        <p:txBody>
          <a:bodyPr>
            <a:normAutofit lnSpcReduction="10000"/>
          </a:bodyPr>
          <a:lstStyle/>
          <a:p>
            <a:pPr marL="114300" indent="0">
              <a:buNone/>
            </a:pPr>
            <a:r>
              <a:rPr lang="en-US" b="1" dirty="0"/>
              <a:t>Brands</a:t>
            </a:r>
            <a:r>
              <a:rPr lang="en-US" dirty="0"/>
              <a:t> </a:t>
            </a:r>
            <a:r>
              <a:rPr lang="en-US" dirty="0" smtClean="0"/>
              <a:t>:  </a:t>
            </a:r>
            <a:r>
              <a:rPr lang="en-US" sz="1600" dirty="0" err="1"/>
              <a:t>Fasturtec</a:t>
            </a:r>
            <a:r>
              <a:rPr lang="en-US" sz="1600" dirty="0"/>
              <a:t> </a:t>
            </a:r>
            <a:endParaRPr lang="en-US" sz="1600" dirty="0" smtClean="0"/>
          </a:p>
          <a:p>
            <a:pPr marL="114300" indent="0">
              <a:buNone/>
            </a:pPr>
            <a:r>
              <a:rPr lang="en-US" b="1" dirty="0" smtClean="0"/>
              <a:t>Description</a:t>
            </a:r>
            <a:r>
              <a:rPr lang="en-US" dirty="0" smtClean="0"/>
              <a:t> </a:t>
            </a:r>
            <a:r>
              <a:rPr lang="en-US" sz="1600" dirty="0" smtClean="0"/>
              <a:t>:  </a:t>
            </a:r>
            <a:r>
              <a:rPr lang="en-US" sz="1600" dirty="0" err="1"/>
              <a:t>Fasturtec</a:t>
            </a:r>
            <a:r>
              <a:rPr lang="en-US" sz="1600" dirty="0"/>
              <a:t> is a medicine that contains the active substance </a:t>
            </a:r>
            <a:r>
              <a:rPr lang="en-US" sz="1600" dirty="0" err="1"/>
              <a:t>rasburicase</a:t>
            </a:r>
            <a:r>
              <a:rPr lang="en-US" sz="1600" dirty="0"/>
              <a:t>.  It is a recombinant </a:t>
            </a:r>
            <a:r>
              <a:rPr lang="en-US" sz="1600" dirty="0" err="1"/>
              <a:t>urate</a:t>
            </a:r>
            <a:r>
              <a:rPr lang="en-US" sz="1600" dirty="0"/>
              <a:t>-oxidase enzyme produced by genetically modified Saccharomyces </a:t>
            </a:r>
            <a:r>
              <a:rPr lang="en-US" sz="1600" dirty="0" err="1"/>
              <a:t>cerevisiae</a:t>
            </a:r>
            <a:r>
              <a:rPr lang="en-US" sz="1600" dirty="0"/>
              <a:t> strain. </a:t>
            </a:r>
            <a:r>
              <a:rPr lang="en-US" sz="1600" dirty="0" err="1"/>
              <a:t>Rasburicase</a:t>
            </a:r>
            <a:r>
              <a:rPr lang="en-US" sz="1600" dirty="0"/>
              <a:t> is a </a:t>
            </a:r>
            <a:r>
              <a:rPr lang="en-US" sz="1600" dirty="0" err="1"/>
              <a:t>tetrameric</a:t>
            </a:r>
            <a:r>
              <a:rPr lang="en-US" sz="1600" dirty="0"/>
              <a:t> protein with identical subunits of a molecular mass of about 34 </a:t>
            </a:r>
            <a:r>
              <a:rPr lang="en-US" sz="1600" dirty="0" err="1"/>
              <a:t>kDa</a:t>
            </a:r>
            <a:r>
              <a:rPr lang="en-US" sz="1600" dirty="0"/>
              <a:t>.</a:t>
            </a:r>
            <a:r>
              <a:rPr lang="en-US" sz="1600" dirty="0"/>
              <a:t> </a:t>
            </a:r>
            <a:endParaRPr lang="en-US" sz="1600" dirty="0" smtClean="0"/>
          </a:p>
          <a:p>
            <a:pPr marL="114300" indent="0">
              <a:buNone/>
            </a:pPr>
            <a:r>
              <a:rPr lang="en-US" b="1" dirty="0"/>
              <a:t>Used For/Prescribed for</a:t>
            </a:r>
            <a:r>
              <a:rPr lang="en-US" dirty="0"/>
              <a:t> </a:t>
            </a:r>
            <a:r>
              <a:rPr lang="en-US" dirty="0" smtClean="0"/>
              <a:t>: </a:t>
            </a:r>
            <a:r>
              <a:rPr lang="en-US" sz="1600" dirty="0" err="1"/>
              <a:t>Fasturtec</a:t>
            </a:r>
            <a:r>
              <a:rPr lang="en-US" sz="1600" dirty="0"/>
              <a:t> is used to treat and prevent high levels of uric acid in the blood in order to prevent kidney failure. It is used in adults and children with blood cancers who are at risk of a sudden rise in uric acid levels when they start to receive chemotherapy (medicines to treat cancer)</a:t>
            </a:r>
            <a:r>
              <a:rPr lang="en-US" sz="1600" dirty="0"/>
              <a:t> </a:t>
            </a:r>
            <a:r>
              <a:rPr lang="en-US" sz="1600" dirty="0" smtClean="0"/>
              <a:t>.</a:t>
            </a:r>
          </a:p>
          <a:p>
            <a:pPr marL="114300" indent="0">
              <a:buNone/>
            </a:pPr>
            <a:r>
              <a:rPr lang="en-US" b="1" dirty="0"/>
              <a:t>Form</a:t>
            </a:r>
            <a:r>
              <a:rPr lang="en-US" dirty="0"/>
              <a:t> </a:t>
            </a:r>
            <a:r>
              <a:rPr lang="en-US" dirty="0" smtClean="0"/>
              <a:t>:  </a:t>
            </a:r>
            <a:r>
              <a:rPr lang="en-US" sz="1600" dirty="0"/>
              <a:t>powder and solvent that are made </a:t>
            </a:r>
            <a:r>
              <a:rPr lang="en-US" sz="1600" dirty="0" err="1"/>
              <a:t>upto</a:t>
            </a:r>
            <a:r>
              <a:rPr lang="en-US" sz="1600" dirty="0"/>
              <a:t> make solution</a:t>
            </a:r>
            <a:r>
              <a:rPr lang="en-US" dirty="0"/>
              <a:t>.</a:t>
            </a:r>
            <a:r>
              <a:rPr lang="en-US" dirty="0"/>
              <a:t> </a:t>
            </a:r>
            <a:endParaRPr lang="en-US" dirty="0" smtClean="0"/>
          </a:p>
          <a:p>
            <a:pPr marL="114300" indent="0">
              <a:buNone/>
            </a:pPr>
            <a:r>
              <a:rPr lang="en-US" b="1" dirty="0"/>
              <a:t>Route of administration</a:t>
            </a:r>
            <a:r>
              <a:rPr lang="en-US" dirty="0"/>
              <a:t>  </a:t>
            </a:r>
            <a:r>
              <a:rPr lang="en-US" sz="1600" dirty="0" smtClean="0"/>
              <a:t>: </a:t>
            </a:r>
            <a:r>
              <a:rPr lang="en-US" sz="1600" dirty="0"/>
              <a:t>intravenous </a:t>
            </a:r>
            <a:r>
              <a:rPr lang="en-US" sz="1600" dirty="0" err="1"/>
              <a:t>administartion</a:t>
            </a:r>
            <a:r>
              <a:rPr lang="en-US" sz="1600" dirty="0"/>
              <a:t> </a:t>
            </a:r>
          </a:p>
          <a:p>
            <a:pPr marL="114300" indent="0">
              <a:buNone/>
            </a:pPr>
            <a:r>
              <a:rPr lang="en-US" b="1" dirty="0"/>
              <a:t>Dosage  </a:t>
            </a:r>
            <a:r>
              <a:rPr lang="en-US" b="1" dirty="0" smtClean="0"/>
              <a:t>: </a:t>
            </a:r>
            <a:r>
              <a:rPr lang="en-US" sz="1600" dirty="0"/>
              <a:t>The recommended dose is 0.2 mg per kilogram body weight in both children and adults, given as a daily infusion for up to seven days. The duration of treatment is adjusted depending on the patient’s blood levels of uric acid and the doctor’s judgment. The infusion should last 30 minutes.</a:t>
            </a:r>
            <a:r>
              <a:rPr lang="en-US" sz="1600" dirty="0"/>
              <a:t> </a:t>
            </a:r>
            <a:endParaRPr lang="en-US" sz="1600" b="1" dirty="0"/>
          </a:p>
          <a:p>
            <a:pPr marL="114300" indent="0">
              <a:buNone/>
            </a:pPr>
            <a:r>
              <a:rPr lang="en-US" b="1" dirty="0"/>
              <a:t>Contraindication</a:t>
            </a:r>
            <a:r>
              <a:rPr lang="en-US" dirty="0"/>
              <a:t> </a:t>
            </a:r>
            <a:r>
              <a:rPr lang="en-US" dirty="0" smtClean="0"/>
              <a:t>: </a:t>
            </a:r>
            <a:r>
              <a:rPr lang="en-US" dirty="0"/>
              <a:t> </a:t>
            </a:r>
            <a:r>
              <a:rPr lang="en-US" sz="1600" dirty="0"/>
              <a:t>SEVERE side effects occur:</a:t>
            </a:r>
            <a:br>
              <a:rPr lang="en-US" sz="1600" dirty="0"/>
            </a:br>
            <a:r>
              <a:rPr lang="en-US" sz="1600" dirty="0"/>
              <a:t/>
            </a:r>
            <a:br>
              <a:rPr lang="en-US" sz="1600" dirty="0"/>
            </a:br>
            <a:r>
              <a:rPr lang="en-US" sz="1600" dirty="0"/>
              <a:t>    Severe allergic reactions (rash; hives; itching; difficulty breathing; tightness in the chest; swelling of the mouth, face, lips, or tongue); blue or gray skin color; chest pain; chills; coughing up blood; dark urine; fever; irregular heartbeat; numbness or tingling of the skin; persistent sore throat; severe dizziness; shortness of breath, trouble breathing, or wheezing; swelling of the hands or feet; weakness; yellowing of the eyes and skin.</a:t>
            </a:r>
            <a:br>
              <a:rPr lang="en-US" sz="1600" dirty="0"/>
            </a:br>
            <a:endParaRPr lang="en-US" sz="1600" dirty="0" smtClean="0"/>
          </a:p>
          <a:p>
            <a:pPr marL="114300" indent="0">
              <a:buNone/>
            </a:pPr>
            <a:endParaRPr lang="en-US" dirty="0" smtClean="0"/>
          </a:p>
        </p:txBody>
      </p:sp>
    </p:spTree>
    <p:extLst>
      <p:ext uri="{BB962C8B-B14F-4D97-AF65-F5344CB8AC3E}">
        <p14:creationId xmlns:p14="http://schemas.microsoft.com/office/powerpoint/2010/main" val="1521881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7235" y="334962"/>
            <a:ext cx="7839965" cy="6065838"/>
          </a:xfrm>
        </p:spPr>
        <p:txBody>
          <a:bodyPr/>
          <a:lstStyle/>
          <a:p>
            <a:pPr marL="114300" indent="0">
              <a:buNone/>
            </a:pPr>
            <a:r>
              <a:rPr lang="en-US" b="1" dirty="0"/>
              <a:t> </a:t>
            </a:r>
            <a:r>
              <a:rPr lang="en-US" b="1" dirty="0" err="1"/>
              <a:t>Genral</a:t>
            </a:r>
            <a:r>
              <a:rPr lang="en-US" b="1" dirty="0"/>
              <a:t> References</a:t>
            </a:r>
            <a:r>
              <a:rPr lang="en-US" dirty="0"/>
              <a:t> </a:t>
            </a:r>
            <a:endParaRPr lang="en-US" dirty="0" smtClean="0"/>
          </a:p>
          <a:p>
            <a:pPr marL="114300" indent="0">
              <a:lnSpc>
                <a:spcPct val="150000"/>
              </a:lnSpc>
              <a:buNone/>
            </a:pPr>
            <a:r>
              <a:rPr lang="en-US" sz="1600" dirty="0"/>
              <a:t># </a:t>
            </a:r>
            <a:r>
              <a:rPr lang="en-US" sz="1600" dirty="0" err="1"/>
              <a:t>Giraldez</a:t>
            </a:r>
            <a:r>
              <a:rPr lang="en-US" sz="1600" dirty="0"/>
              <a:t> M: A single, fixed dose of </a:t>
            </a:r>
            <a:r>
              <a:rPr lang="en-US" sz="1600" dirty="0" err="1"/>
              <a:t>Rasburicase</a:t>
            </a:r>
            <a:r>
              <a:rPr lang="en-US" sz="1600" dirty="0"/>
              <a:t> (6 mg maximum) for Treatment of Tumor </a:t>
            </a:r>
            <a:r>
              <a:rPr lang="en-US" sz="1600" dirty="0" err="1"/>
              <a:t>Lysis</a:t>
            </a:r>
            <a:r>
              <a:rPr lang="en-US" sz="1600" dirty="0"/>
              <a:t> Syndrome in Adults. </a:t>
            </a:r>
            <a:r>
              <a:rPr lang="en-US" sz="1600" dirty="0" err="1"/>
              <a:t>Eur</a:t>
            </a:r>
            <a:r>
              <a:rPr lang="en-US" sz="1600" dirty="0"/>
              <a:t> J </a:t>
            </a:r>
            <a:r>
              <a:rPr lang="en-US" sz="1600" dirty="0" err="1"/>
              <a:t>Haematol</a:t>
            </a:r>
            <a:r>
              <a:rPr lang="en-US" sz="1600" dirty="0"/>
              <a:t>. 2010 Apr 12. "</a:t>
            </a:r>
            <a:r>
              <a:rPr lang="en-US" sz="1600" dirty="0" err="1"/>
              <a:t>Pubmed</a:t>
            </a:r>
            <a:r>
              <a:rPr lang="en-US" sz="1600" dirty="0"/>
              <a:t>":http://</a:t>
            </a:r>
            <a:r>
              <a:rPr lang="en-US" sz="1600" dirty="0" err="1"/>
              <a:t>www.ncbi.nlm.nih.gov</a:t>
            </a:r>
            <a:r>
              <a:rPr lang="en-US" sz="1600" dirty="0"/>
              <a:t>/</a:t>
            </a:r>
            <a:r>
              <a:rPr lang="en-US" sz="1600" dirty="0" err="1"/>
              <a:t>pubmed</a:t>
            </a:r>
            <a:r>
              <a:rPr lang="en-US" sz="1600" dirty="0"/>
              <a:t>/ </a:t>
            </a:r>
            <a:r>
              <a:rPr lang="en-US" sz="1600" dirty="0" smtClean="0"/>
              <a:t>20394650</a:t>
            </a:r>
          </a:p>
          <a:p>
            <a:pPr marL="114300" indent="0">
              <a:lnSpc>
                <a:spcPct val="150000"/>
              </a:lnSpc>
              <a:buNone/>
            </a:pPr>
            <a:r>
              <a:rPr lang="en-US" sz="1600" dirty="0" smtClean="0"/>
              <a:t># </a:t>
            </a:r>
            <a:r>
              <a:rPr lang="en-US" sz="1600" dirty="0" err="1"/>
              <a:t>Collings</a:t>
            </a:r>
            <a:r>
              <a:rPr lang="en-US" sz="1600" dirty="0"/>
              <a:t> I, </a:t>
            </a:r>
            <a:r>
              <a:rPr lang="en-US" sz="1600" dirty="0" err="1"/>
              <a:t>Watier</a:t>
            </a:r>
            <a:r>
              <a:rPr lang="en-US" sz="1600" dirty="0"/>
              <a:t> Y, </a:t>
            </a:r>
            <a:r>
              <a:rPr lang="en-US" sz="1600" dirty="0" err="1"/>
              <a:t>Giffard</a:t>
            </a:r>
            <a:r>
              <a:rPr lang="en-US" sz="1600" dirty="0"/>
              <a:t> M, </a:t>
            </a:r>
            <a:r>
              <a:rPr lang="en-US" sz="1600" dirty="0" err="1"/>
              <a:t>Dagogo</a:t>
            </a:r>
            <a:r>
              <a:rPr lang="en-US" sz="1600" dirty="0"/>
              <a:t> S, Kahn R, </a:t>
            </a:r>
            <a:r>
              <a:rPr lang="en-US" sz="1600" dirty="0" err="1"/>
              <a:t>Bonnete</a:t>
            </a:r>
            <a:r>
              <a:rPr lang="en-US" sz="1600" dirty="0"/>
              <a:t> F, Wright JP, Fitch AN, </a:t>
            </a:r>
            <a:r>
              <a:rPr lang="en-US" sz="1600" dirty="0" err="1"/>
              <a:t>Margiolaki</a:t>
            </a:r>
            <a:r>
              <a:rPr lang="en-US" sz="1600" dirty="0"/>
              <a:t> I: Polymorphism of microcrystalline </a:t>
            </a:r>
            <a:r>
              <a:rPr lang="en-US" sz="1600" dirty="0" err="1"/>
              <a:t>urate</a:t>
            </a:r>
            <a:r>
              <a:rPr lang="en-US" sz="1600" dirty="0"/>
              <a:t> oxidase from </a:t>
            </a:r>
            <a:r>
              <a:rPr lang="en-US" sz="1600" dirty="0" err="1"/>
              <a:t>Aspergillus</a:t>
            </a:r>
            <a:r>
              <a:rPr lang="en-US" sz="1600" dirty="0"/>
              <a:t> </a:t>
            </a:r>
            <a:r>
              <a:rPr lang="en-US" sz="1600" dirty="0" err="1"/>
              <a:t>flavus</a:t>
            </a:r>
            <a:r>
              <a:rPr lang="en-US" sz="1600" dirty="0"/>
              <a:t>. </a:t>
            </a:r>
            <a:r>
              <a:rPr lang="en-US" sz="1600" dirty="0" err="1"/>
              <a:t>Acta</a:t>
            </a:r>
            <a:r>
              <a:rPr lang="en-US" sz="1600" dirty="0"/>
              <a:t> </a:t>
            </a:r>
            <a:r>
              <a:rPr lang="en-US" sz="1600" dirty="0" err="1"/>
              <a:t>Crystallogr</a:t>
            </a:r>
            <a:r>
              <a:rPr lang="en-US" sz="1600" dirty="0"/>
              <a:t> D </a:t>
            </a:r>
            <a:r>
              <a:rPr lang="en-US" sz="1600" dirty="0" err="1"/>
              <a:t>Biol</a:t>
            </a:r>
            <a:r>
              <a:rPr lang="en-US" sz="1600" dirty="0"/>
              <a:t> </a:t>
            </a:r>
            <a:r>
              <a:rPr lang="en-US" sz="1600" dirty="0" err="1"/>
              <a:t>Crystallogr</a:t>
            </a:r>
            <a:r>
              <a:rPr lang="en-US" sz="1600" dirty="0"/>
              <a:t>. 2010 May;66(</a:t>
            </a:r>
            <a:r>
              <a:rPr lang="en-US" sz="1600" dirty="0" err="1"/>
              <a:t>Pt</a:t>
            </a:r>
            <a:r>
              <a:rPr lang="en-US" sz="1600" dirty="0"/>
              <a:t> 5):539-48. </a:t>
            </a:r>
            <a:r>
              <a:rPr lang="en-US" sz="1600" dirty="0" err="1"/>
              <a:t>Epub</a:t>
            </a:r>
            <a:r>
              <a:rPr lang="en-US" sz="1600" dirty="0"/>
              <a:t> 2010 Apr 21. "</a:t>
            </a:r>
            <a:r>
              <a:rPr lang="en-US" sz="1600" dirty="0" err="1"/>
              <a:t>Pubmed</a:t>
            </a:r>
            <a:r>
              <a:rPr lang="en-US" sz="1600" dirty="0"/>
              <a:t>":http://</a:t>
            </a:r>
            <a:r>
              <a:rPr lang="en-US" sz="1600" dirty="0" err="1"/>
              <a:t>www.ncbi.nlm.nih.gov</a:t>
            </a:r>
            <a:r>
              <a:rPr lang="en-US" sz="1600" dirty="0"/>
              <a:t>/</a:t>
            </a:r>
            <a:r>
              <a:rPr lang="en-US" sz="1600" dirty="0" err="1"/>
              <a:t>pubmed</a:t>
            </a:r>
            <a:r>
              <a:rPr lang="en-US" sz="1600" dirty="0"/>
              <a:t>/20445229</a:t>
            </a:r>
            <a:r>
              <a:rPr lang="en-US" sz="1600" dirty="0"/>
              <a:t> </a:t>
            </a:r>
          </a:p>
        </p:txBody>
      </p:sp>
    </p:spTree>
    <p:extLst>
      <p:ext uri="{BB962C8B-B14F-4D97-AF65-F5344CB8AC3E}">
        <p14:creationId xmlns:p14="http://schemas.microsoft.com/office/powerpoint/2010/main" val="14087627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24</TotalTime>
  <Words>758</Words>
  <Application>Microsoft Macintosh PowerPoint</Application>
  <PresentationFormat>On-screen Show (4:3)</PresentationFormat>
  <Paragraphs>59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Adjacency</vt:lpstr>
      <vt:lpstr>Rasburicase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IMTECH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Rasburicase </dc:title>
  <dc:creator>bic2</dc:creator>
  <cp:lastModifiedBy>bic2</cp:lastModifiedBy>
  <cp:revision>3</cp:revision>
  <dcterms:created xsi:type="dcterms:W3CDTF">2015-01-09T12:05:06Z</dcterms:created>
  <dcterms:modified xsi:type="dcterms:W3CDTF">2015-01-09T12:29:13Z</dcterms:modified>
</cp:coreProperties>
</file>